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5d66a06342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g5d66a06342_1_1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d66a0667d_3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d66a0667d_3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d66a0667d_3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d66a0667d_3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5e94cd8a22_0_6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5e94cd8a22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e9722e39d_0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e9722e39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d66a06342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5d66a06342_1_1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5e94cd8a22_0_5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5e94cd8a22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d66a0667d_3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d66a0667d_3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d66a06342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5d66a06342_1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e94cd8a22_0_4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e94cd8a22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e94cd8a22_0_3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5e94cd8a22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5d66a0634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g5d66a06342_1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d66a0667d_3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d66a0667d_3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e94cd8a22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e94cd8a2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d66a06342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g5d66a06342_1_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5e94cd8a22_0_2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5e94cd8a22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d66a06342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g5d66a06342_1_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1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0" name="Google Shape;70;p11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4000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is" type="vertTitleAndTx">
  <p:cSld name="VERTICAL_TITLE_AND_VERTICAL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 rot="5400000">
            <a:off x="541338" y="190501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 rot="5400000">
            <a:off x="2309019" y="-251619"/>
            <a:ext cx="452596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7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3" name="Google Shape;43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1" sz="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9" name="Google Shape;49;p8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2" name="Google Shape;62;p10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63" name="Google Shape;63;p10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64" name="Google Shape;64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98989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www.planalto.gov.br/ccivil_03/leis/L5194.htm" TargetMode="External"/><Relationship Id="rId4" Type="http://schemas.openxmlformats.org/officeDocument/2006/relationships/hyperlink" Target="http://normativos.confea.org.br/ementas/visualiza.asp?idEmenta=266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Relationship Id="rId5" Type="http://schemas.openxmlformats.org/officeDocument/2006/relationships/image" Target="../media/image14.png"/><Relationship Id="rId6" Type="http://schemas.openxmlformats.org/officeDocument/2006/relationships/image" Target="../media/image19.png"/><Relationship Id="rId7" Type="http://schemas.openxmlformats.org/officeDocument/2006/relationships/image" Target="../media/image21.png"/><Relationship Id="rId8" Type="http://schemas.openxmlformats.org/officeDocument/2006/relationships/image" Target="../media/image20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://prograd.ufabc.edu.br/cg/2016/OD3_PPC_ENGS_2017_IVextra.pdf" TargetMode="External"/><Relationship Id="rId4" Type="http://schemas.openxmlformats.org/officeDocument/2006/relationships/hyperlink" Target="https://pt.wikipedia.org/wiki/Enigma_(m%C3%A1quina)" TargetMode="External"/><Relationship Id="rId5" Type="http://schemas.openxmlformats.org/officeDocument/2006/relationships/hyperlink" Target="https://pt.wikipedia.org/wiki/Alan_Turing" TargetMode="External"/><Relationship Id="rId6" Type="http://schemas.openxmlformats.org/officeDocument/2006/relationships/hyperlink" Target="https://pt.wikipedia.org/wiki/M%C3%A1quina_de_Turing" TargetMode="External"/><Relationship Id="rId7" Type="http://schemas.openxmlformats.org/officeDocument/2006/relationships/hyperlink" Target="https://pt.wikipedia.org/wiki/Bomba_eletromec%C3%A2nica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www.ufabc.edu.br/images/consepe/resolucoes/2017_-_10_-_projeto_pedagogico_engenharias_-_versao_2018.pdf" TargetMode="External"/><Relationship Id="rId4" Type="http://schemas.openxmlformats.org/officeDocument/2006/relationships/hyperlink" Target="https://www.cursoseprofissoes.com/engenharia-da-informacao/" TargetMode="External"/><Relationship Id="rId5" Type="http://schemas.openxmlformats.org/officeDocument/2006/relationships/hyperlink" Target="https://medium.com/@titospadini/o-que-%C3%A9-engenharia-de-informa%C3%A7%C3%A3o-8130d6512fd4" TargetMode="External"/><Relationship Id="rId6" Type="http://schemas.openxmlformats.org/officeDocument/2006/relationships/hyperlink" Target="http://prograd.ufabc.edu.br/pdf/catalogo_disciplinas_graduacao_2018_2019.pdf" TargetMode="External"/><Relationship Id="rId7" Type="http://schemas.openxmlformats.org/officeDocument/2006/relationships/hyperlink" Target="http://graduacao.ufabc.edu.br/informacao/index.php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0" Type="http://schemas.openxmlformats.org/officeDocument/2006/relationships/hyperlink" Target="https://www.youtube.com/watch?v=VMJeDLv2suw#action=share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t.wikipedia.org/wiki/Aliados_da_Segunda_Guerra_Mundial" TargetMode="External"/><Relationship Id="rId4" Type="http://schemas.openxmlformats.org/officeDocument/2006/relationships/hyperlink" Target="https://pt.wikipedia.org/wiki/Pot%C3%AAncias_do_Eixo" TargetMode="External"/><Relationship Id="rId9" Type="http://schemas.openxmlformats.org/officeDocument/2006/relationships/hyperlink" Target="https://pt.wikipedia.org/wiki/1930" TargetMode="External"/><Relationship Id="rId5" Type="http://schemas.openxmlformats.org/officeDocument/2006/relationships/hyperlink" Target="https://pt.wikipedia.org/wiki/M%C3%A1quina" TargetMode="External"/><Relationship Id="rId6" Type="http://schemas.openxmlformats.org/officeDocument/2006/relationships/hyperlink" Target="https://pt.wikipedia.org/wiki/Europa" TargetMode="External"/><Relationship Id="rId7" Type="http://schemas.openxmlformats.org/officeDocument/2006/relationships/hyperlink" Target="https://pt.wikipedia.org/wiki/1920" TargetMode="External"/><Relationship Id="rId8" Type="http://schemas.openxmlformats.org/officeDocument/2006/relationships/hyperlink" Target="https://pt.wikipedia.org/wiki/Alemanha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Relationship Id="rId4" Type="http://schemas.openxmlformats.org/officeDocument/2006/relationships/image" Target="../media/image10.png"/><Relationship Id="rId5" Type="http://schemas.openxmlformats.org/officeDocument/2006/relationships/image" Target="../media/image8.png"/><Relationship Id="rId6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4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1" Type="http://schemas.openxmlformats.org/officeDocument/2006/relationships/hyperlink" Target="https://pt.wikipedia.org/wiki/Criptografia" TargetMode="External"/><Relationship Id="rId10" Type="http://schemas.openxmlformats.org/officeDocument/2006/relationships/hyperlink" Target="https://pt.wikipedia.org/wiki/Alemanha_Nazi" TargetMode="External"/><Relationship Id="rId13" Type="http://schemas.openxmlformats.org/officeDocument/2006/relationships/hyperlink" Target="https://pt.wikipedia.org/wiki/Segunda_Guerra_Mundial" TargetMode="External"/><Relationship Id="rId12" Type="http://schemas.openxmlformats.org/officeDocument/2006/relationships/hyperlink" Target="https://pt.wikipedia.org/wiki/Enigma_(m%C3%A1quina)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pt.wikipedia.org/wiki/Alan_Turing" TargetMode="External"/><Relationship Id="rId4" Type="http://schemas.openxmlformats.org/officeDocument/2006/relationships/hyperlink" Target="https://pt.wikipedia.org/wiki/1912" TargetMode="External"/><Relationship Id="rId9" Type="http://schemas.openxmlformats.org/officeDocument/2006/relationships/hyperlink" Target="https://pt.wikipedia.org/wiki/Brit%C3%A2nico" TargetMode="External"/><Relationship Id="rId5" Type="http://schemas.openxmlformats.org/officeDocument/2006/relationships/hyperlink" Target="https://pt.wikipedia.org/wiki/1954" TargetMode="External"/><Relationship Id="rId6" Type="http://schemas.openxmlformats.org/officeDocument/2006/relationships/hyperlink" Target="https://pt.wikipedia.org/wiki/1936" TargetMode="External"/><Relationship Id="rId7" Type="http://schemas.openxmlformats.org/officeDocument/2006/relationships/hyperlink" Target="https://pt.wikipedia.org/wiki/Eletromec%C3%A2nico" TargetMode="External"/><Relationship Id="rId8" Type="http://schemas.openxmlformats.org/officeDocument/2006/relationships/hyperlink" Target="https://pt.wikipedia.org/w/index.php?title=Criptologista&amp;action=edit&amp;redlink=1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jpg"/><Relationship Id="rId4" Type="http://schemas.openxmlformats.org/officeDocument/2006/relationships/image" Target="../media/image23.jpg"/><Relationship Id="rId5" Type="http://schemas.openxmlformats.org/officeDocument/2006/relationships/image" Target="../media/image7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a ppt_bc.jpg"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60725" y="577850"/>
            <a:ext cx="9204725" cy="6280151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1241200" y="5185200"/>
            <a:ext cx="7547700" cy="11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600">
                <a:solidFill>
                  <a:srgbClr val="FFFFFF"/>
                </a:solidFill>
              </a:rPr>
              <a:t>   Engenharia  de  Informação </a:t>
            </a:r>
            <a:endParaRPr sz="3600">
              <a:solidFill>
                <a:srgbClr val="FFFFFF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</a:rPr>
              <a:t>Bruno Nardi Lopes Calças - RA: 11201811369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>
                <a:solidFill>
                  <a:srgbClr val="FFFFFF"/>
                </a:solidFill>
              </a:rPr>
              <a:t>Lucas Moura de Almeida - RA: 11201811415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/>
        </p:nvSpPr>
        <p:spPr>
          <a:xfrm>
            <a:off x="1895250" y="120075"/>
            <a:ext cx="5353500" cy="10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Curso na UFABC</a:t>
            </a:r>
            <a:r>
              <a:rPr lang="en-US" sz="6000">
                <a:solidFill>
                  <a:srgbClr val="008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0">
              <a:solidFill>
                <a:srgbClr val="008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488950" y="1376950"/>
            <a:ext cx="8049000" cy="20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/>
              <a:t>Informações Gerais:</a:t>
            </a:r>
            <a:endParaRPr sz="30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 </a:t>
            </a:r>
            <a:r>
              <a:rPr lang="en-US" sz="1800"/>
              <a:t>62 vagas no matutino e 63 vagas no noturno são ofertadas anualmente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 curso é atualmente ofertado no campus de Santo André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 curso possui um estágio obrigatório de 168 horas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O curso possui uma carga horária total de 3600 horas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pic>
        <p:nvPicPr>
          <p:cNvPr id="150" name="Google Shape;150;p22"/>
          <p:cNvPicPr preferRelativeResize="0"/>
          <p:nvPr/>
        </p:nvPicPr>
        <p:blipFill rotWithShape="1">
          <a:blip r:embed="rId3">
            <a:alphaModFix/>
          </a:blip>
          <a:srcRect b="48574" l="34216" r="35371" t="30695"/>
          <a:stretch/>
        </p:blipFill>
        <p:spPr>
          <a:xfrm>
            <a:off x="869132" y="3276250"/>
            <a:ext cx="7288631" cy="283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 txBox="1"/>
          <p:nvPr>
            <p:ph type="title"/>
          </p:nvPr>
        </p:nvSpPr>
        <p:spPr>
          <a:xfrm>
            <a:off x="457200" y="124187"/>
            <a:ext cx="82296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rgbClr val="076C47"/>
                </a:solidFill>
              </a:rPr>
              <a:t>Curso na UFABC</a:t>
            </a:r>
            <a:endParaRPr/>
          </a:p>
        </p:txBody>
      </p:sp>
      <p:pic>
        <p:nvPicPr>
          <p:cNvPr id="156" name="Google Shape;156;p23"/>
          <p:cNvPicPr preferRelativeResize="0"/>
          <p:nvPr/>
        </p:nvPicPr>
        <p:blipFill rotWithShape="1">
          <a:blip r:embed="rId3">
            <a:alphaModFix/>
          </a:blip>
          <a:srcRect b="11513" l="31652" r="29850" t="14302"/>
          <a:stretch/>
        </p:blipFill>
        <p:spPr>
          <a:xfrm>
            <a:off x="89925" y="1336150"/>
            <a:ext cx="4413350" cy="476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 rotWithShape="1">
          <a:blip r:embed="rId4">
            <a:alphaModFix/>
          </a:blip>
          <a:srcRect b="49549" l="31612" r="29656" t="21601"/>
          <a:stretch/>
        </p:blipFill>
        <p:spPr>
          <a:xfrm>
            <a:off x="4627200" y="1336150"/>
            <a:ext cx="4413351" cy="19546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1569100" y="-177300"/>
            <a:ext cx="58299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rgbClr val="076C47"/>
                </a:solidFill>
              </a:rPr>
              <a:t>Curso na UFABC</a:t>
            </a:r>
            <a:endParaRPr/>
          </a:p>
        </p:txBody>
      </p:sp>
      <p:pic>
        <p:nvPicPr>
          <p:cNvPr id="163" name="Google Shape;163;p24"/>
          <p:cNvPicPr preferRelativeResize="0"/>
          <p:nvPr/>
        </p:nvPicPr>
        <p:blipFill rotWithShape="1">
          <a:blip r:embed="rId3">
            <a:alphaModFix/>
          </a:blip>
          <a:srcRect b="12085" l="31721" r="28931" t="16404"/>
          <a:stretch/>
        </p:blipFill>
        <p:spPr>
          <a:xfrm>
            <a:off x="1991025" y="1015950"/>
            <a:ext cx="5161940" cy="5286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1569100" y="-64250"/>
            <a:ext cx="58299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rgbClr val="076C47"/>
                </a:solidFill>
              </a:rPr>
              <a:t>Curso na UFABC</a:t>
            </a:r>
            <a:endParaRPr/>
          </a:p>
        </p:txBody>
      </p:sp>
      <p:sp>
        <p:nvSpPr>
          <p:cNvPr id="169" name="Google Shape;169;p25"/>
          <p:cNvSpPr txBox="1"/>
          <p:nvPr/>
        </p:nvSpPr>
        <p:spPr>
          <a:xfrm>
            <a:off x="125350" y="1225625"/>
            <a:ext cx="8935200" cy="49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/>
              <a:t>O curso em si pode ainda ser dividido em três eixos principais: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Redes de Informação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Infraestrutura de Comunicações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Processamento Multimídia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Há ainda a parte da legislação do curso:</a:t>
            </a:r>
            <a:r>
              <a:rPr lang="en-US" sz="1800">
                <a:solidFill>
                  <a:schemeClr val="dk1"/>
                </a:solidFill>
              </a:rPr>
              <a:t> O exercício da profissão pelo bacharel em Engenharia de Informação é regulamentado pela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3"/>
              </a:rPr>
              <a:t> LEI Nº 5.194, DE 24 DE DEZEMBRO DE 1966 </a:t>
            </a:r>
            <a:r>
              <a:rPr lang="en-US" sz="1800">
                <a:solidFill>
                  <a:schemeClr val="dk1"/>
                </a:solidFill>
              </a:rPr>
              <a:t> e pela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4"/>
              </a:rPr>
              <a:t> RESOLUÇÃO CONFEA Nº 218, DE 29 JUN 1973</a:t>
            </a:r>
            <a:r>
              <a:rPr lang="en-US" sz="1800">
                <a:solidFill>
                  <a:schemeClr val="dk1"/>
                </a:solidFill>
              </a:rPr>
              <a:t> (enquadrado como engenheiro eletrônico).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1569100" y="-64250"/>
            <a:ext cx="5829900" cy="11430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rgbClr val="076C47"/>
                </a:solidFill>
              </a:rPr>
              <a:t>Curso na UFABC</a:t>
            </a:r>
            <a:endParaRPr/>
          </a:p>
        </p:txBody>
      </p:sp>
      <p:sp>
        <p:nvSpPr>
          <p:cNvPr id="175" name="Google Shape;175;p26"/>
          <p:cNvSpPr txBox="1"/>
          <p:nvPr/>
        </p:nvSpPr>
        <p:spPr>
          <a:xfrm>
            <a:off x="465550" y="2095000"/>
            <a:ext cx="8290500" cy="28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INEP: atribuiu o conceito 4 em sua avaliação</a:t>
            </a:r>
            <a:endParaRPr sz="2000"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ENADE: recebeu conceito 5</a:t>
            </a:r>
            <a:endParaRPr sz="2000"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</a:endParaRPr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●"/>
            </a:pPr>
            <a:r>
              <a:rPr lang="en-US" sz="2000">
                <a:solidFill>
                  <a:schemeClr val="dk1"/>
                </a:solidFill>
              </a:rPr>
              <a:t>CREA: Recebe o título de profissional de </a:t>
            </a:r>
            <a:r>
              <a:rPr lang="en-US" sz="2000">
                <a:solidFill>
                  <a:schemeClr val="dk1"/>
                </a:solidFill>
              </a:rPr>
              <a:t> Engenheiro(a) em Eletrônica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/>
        </p:nvSpPr>
        <p:spPr>
          <a:xfrm>
            <a:off x="1757400" y="150425"/>
            <a:ext cx="5629200" cy="1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Áreas de atuação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27"/>
          <p:cNvSpPr txBox="1"/>
          <p:nvPr/>
        </p:nvSpPr>
        <p:spPr>
          <a:xfrm>
            <a:off x="491100" y="1090575"/>
            <a:ext cx="8161800" cy="488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Em função do desenvolvimento de novas tecnologias, cada vez mais o(a) engenheiro(a) de informação vêm sendo requisitado(a), no setor público e na iniciativa privada. Podendo atuar nas seguintes áreas ou setores :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Projeto, análise, desenvolvimento ou instalação de serviços, sistemas ou redes de comunicação.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Geração, processamento, transmissão, recepção</a:t>
            </a:r>
            <a:r>
              <a:rPr lang="en-US" sz="1800">
                <a:solidFill>
                  <a:schemeClr val="dk1"/>
                </a:solidFill>
              </a:rPr>
              <a:t>, classificação, apresentação, armazenamento e segurança da informação que é repassada nas redes de comunicação, como a Internet.</a:t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Indústria </a:t>
            </a: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como setores de telefonia, TV, rádio, antenas, microeletrônica, embarcados, redes de computadores, Internet, jogos digitais, inteligência artificial aplicada, sistemas de fibras ópticas, engenharia de som e tantos outros.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   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8"/>
          <p:cNvSpPr txBox="1"/>
          <p:nvPr/>
        </p:nvSpPr>
        <p:spPr>
          <a:xfrm>
            <a:off x="1757400" y="376525"/>
            <a:ext cx="5629200" cy="1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Áreas de atuação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28"/>
          <p:cNvSpPr txBox="1"/>
          <p:nvPr/>
        </p:nvSpPr>
        <p:spPr>
          <a:xfrm>
            <a:off x="477300" y="1896775"/>
            <a:ext cx="8189400" cy="455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Meio </a:t>
            </a:r>
            <a:r>
              <a:rPr lang="en-US" sz="1800"/>
              <a:t>acadêmico</a:t>
            </a:r>
            <a:r>
              <a:rPr lang="en-US" sz="1800"/>
              <a:t>, como docente nas universidades ou como pesquisador de novos métodos, arquiteturas ou dispositivos que ajudariam no desenvolvimento da tecnologia atual.</a:t>
            </a:r>
            <a:endParaRPr sz="18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/>
              <a:t> Empreendedorismo </a:t>
            </a: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os alunos podem optar por inovar e abrir seus próprios negócios com novas soluções em produtos e serviços em diversas áreas da tecnologia.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O teto salarial de um engenheiro(a) de informação é na</a:t>
            </a:r>
            <a:r>
              <a:rPr lang="en-US" sz="1200">
                <a:solidFill>
                  <a:schemeClr val="dk1"/>
                </a:solidFill>
                <a:highlight>
                  <a:srgbClr val="FFFFFF"/>
                </a:highlight>
              </a:rPr>
              <a:t> </a:t>
            </a: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média de R$ 4.000,00, podendo superar a margem de R$9.000,00.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Como o engenheiro de informação é uma disciplina única da UFABC o CREA </a:t>
            </a: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atribuído</a:t>
            </a:r>
            <a:r>
              <a:rPr lang="en-US" sz="1800">
                <a:solidFill>
                  <a:schemeClr val="dk1"/>
                </a:solidFill>
                <a:highlight>
                  <a:srgbClr val="FFFFFF"/>
                </a:highlight>
              </a:rPr>
              <a:t> a ela é de engenheiro em eletrônica o que confere um mercado de trabalho ainda maior</a:t>
            </a:r>
            <a:endParaRPr sz="180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/>
        </p:nvSpPr>
        <p:spPr>
          <a:xfrm>
            <a:off x="2985900" y="-88225"/>
            <a:ext cx="3172200" cy="11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Empresas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3" name="Google Shape;193;p29"/>
          <p:cNvPicPr preferRelativeResize="0"/>
          <p:nvPr/>
        </p:nvPicPr>
        <p:blipFill rotWithShape="1">
          <a:blip r:embed="rId3">
            <a:alphaModFix/>
          </a:blip>
          <a:srcRect b="0" l="7028" r="0" t="7028"/>
          <a:stretch/>
        </p:blipFill>
        <p:spPr>
          <a:xfrm>
            <a:off x="629200" y="1140825"/>
            <a:ext cx="2833500" cy="1494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8275" y="1454825"/>
            <a:ext cx="4359925" cy="69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1325" y="3152675"/>
            <a:ext cx="4421680" cy="149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54000" y="2681441"/>
            <a:ext cx="2833500" cy="18787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9"/>
          <p:cNvPicPr preferRelativeResize="0"/>
          <p:nvPr/>
        </p:nvPicPr>
        <p:blipFill rotWithShape="1">
          <a:blip r:embed="rId7">
            <a:alphaModFix/>
          </a:blip>
          <a:srcRect b="21220" l="0" r="0" t="16236"/>
          <a:stretch/>
        </p:blipFill>
        <p:spPr>
          <a:xfrm>
            <a:off x="404700" y="4647350"/>
            <a:ext cx="4421674" cy="1555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154850" y="5093572"/>
            <a:ext cx="3450400" cy="91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0"/>
          <p:cNvSpPr txBox="1"/>
          <p:nvPr/>
        </p:nvSpPr>
        <p:spPr>
          <a:xfrm>
            <a:off x="2653800" y="-115750"/>
            <a:ext cx="3836400" cy="12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Referências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30"/>
          <p:cNvSpPr txBox="1"/>
          <p:nvPr/>
        </p:nvSpPr>
        <p:spPr>
          <a:xfrm>
            <a:off x="0" y="865275"/>
            <a:ext cx="9144000" cy="54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[1] FUNDAÇÃO UNIVERSIDADE FEDERAL DO ABC. </a:t>
            </a:r>
            <a:r>
              <a:rPr b="1" lang="en-US" sz="1600">
                <a:solidFill>
                  <a:schemeClr val="dk1"/>
                </a:solidFill>
              </a:rPr>
              <a:t>Projeto Pedagógico</a:t>
            </a:r>
            <a:r>
              <a:rPr lang="en-US" sz="1600">
                <a:solidFill>
                  <a:schemeClr val="dk1"/>
                </a:solidFill>
              </a:rPr>
              <a:t>. Santo André, 2017. Disponível em:  &lt;</a:t>
            </a:r>
            <a:r>
              <a:rPr lang="en-US" sz="1600">
                <a:solidFill>
                  <a:schemeClr val="dk1"/>
                </a:solidFill>
                <a:uFill>
                  <a:noFill/>
                </a:uFill>
                <a:hlinkClick r:id="rId3"/>
              </a:rPr>
              <a:t>http://prograd.ufabc.edu.br/cg/2016/OD3_PPC_ENGS_2017_IVextra.pdf</a:t>
            </a:r>
            <a:r>
              <a:rPr lang="en-US" sz="1600">
                <a:solidFill>
                  <a:schemeClr val="dk1"/>
                </a:solidFill>
              </a:rPr>
              <a:t>&gt; Acesso em 09/08/2019.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[2] </a:t>
            </a:r>
            <a:r>
              <a:rPr b="1" lang="en-US" sz="1600">
                <a:solidFill>
                  <a:schemeClr val="dk1"/>
                </a:solidFill>
              </a:rPr>
              <a:t>Máquina Enigma</a:t>
            </a:r>
            <a:r>
              <a:rPr lang="en-US" sz="1600">
                <a:solidFill>
                  <a:schemeClr val="dk1"/>
                </a:solidFill>
              </a:rPr>
              <a:t>. Disponível em: &lt;</a:t>
            </a:r>
            <a:r>
              <a:rPr lang="en-US" sz="1600">
                <a:solidFill>
                  <a:schemeClr val="dk1"/>
                </a:solidFill>
                <a:uFill>
                  <a:noFill/>
                </a:uFill>
                <a:hlinkClick r:id="rId4"/>
              </a:rPr>
              <a:t>https://pt.wikipedia.org/wiki/Enigma_(m%C3%A1quina)</a:t>
            </a:r>
            <a:r>
              <a:rPr lang="en-US" sz="1600">
                <a:solidFill>
                  <a:schemeClr val="dk1"/>
                </a:solidFill>
              </a:rPr>
              <a:t>&gt;  Acesso em 09/08/2019.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[3] </a:t>
            </a:r>
            <a:r>
              <a:rPr b="1" lang="en-US" sz="1600">
                <a:solidFill>
                  <a:schemeClr val="dk1"/>
                </a:solidFill>
              </a:rPr>
              <a:t>Alan Turing</a:t>
            </a:r>
            <a:r>
              <a:rPr lang="en-US" sz="1600">
                <a:solidFill>
                  <a:schemeClr val="dk1"/>
                </a:solidFill>
              </a:rPr>
              <a:t>. Disponível em: &lt;</a:t>
            </a:r>
            <a:r>
              <a:rPr lang="en-US" sz="1600">
                <a:solidFill>
                  <a:schemeClr val="dk1"/>
                </a:solidFill>
                <a:uFill>
                  <a:noFill/>
                </a:uFill>
                <a:hlinkClick r:id="rId5"/>
              </a:rPr>
              <a:t>https://pt.wikipedia.org/wiki/Alan_Turing</a:t>
            </a:r>
            <a:r>
              <a:rPr lang="en-US" sz="1600">
                <a:solidFill>
                  <a:schemeClr val="dk1"/>
                </a:solidFill>
              </a:rPr>
              <a:t>&gt; Acesso em 09/08/2019.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[4] </a:t>
            </a:r>
            <a:r>
              <a:rPr b="1" lang="en-US" sz="1600">
                <a:solidFill>
                  <a:schemeClr val="dk1"/>
                </a:solidFill>
              </a:rPr>
              <a:t>Máquina de Turing</a:t>
            </a:r>
            <a:r>
              <a:rPr lang="en-US" sz="1600">
                <a:solidFill>
                  <a:schemeClr val="dk1"/>
                </a:solidFill>
              </a:rPr>
              <a:t>. Disponível em: &lt;</a:t>
            </a:r>
            <a:r>
              <a:rPr lang="en-US" sz="1600">
                <a:solidFill>
                  <a:schemeClr val="dk1"/>
                </a:solidFill>
                <a:uFill>
                  <a:noFill/>
                </a:uFill>
                <a:hlinkClick r:id="rId6"/>
              </a:rPr>
              <a:t>https://pt.wikipedia.org/wiki/M%C3%A1quina_de_Turing</a:t>
            </a:r>
            <a:r>
              <a:rPr lang="en-US" sz="1600">
                <a:solidFill>
                  <a:schemeClr val="dk1"/>
                </a:solidFill>
              </a:rPr>
              <a:t>&gt; Acesso em 09/08/2019.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solidFill>
                  <a:schemeClr val="dk1"/>
                </a:solidFill>
              </a:rPr>
              <a:t>[5] </a:t>
            </a:r>
            <a:r>
              <a:rPr b="1" lang="en-US" sz="1600">
                <a:solidFill>
                  <a:schemeClr val="dk1"/>
                </a:solidFill>
              </a:rPr>
              <a:t>Bomba eletromecânica. </a:t>
            </a:r>
            <a:r>
              <a:rPr lang="en-US" sz="1600">
                <a:solidFill>
                  <a:schemeClr val="dk1"/>
                </a:solidFill>
              </a:rPr>
              <a:t>Disponível em: &lt;</a:t>
            </a:r>
            <a:r>
              <a:rPr lang="en-US" sz="1600">
                <a:solidFill>
                  <a:schemeClr val="dk1"/>
                </a:solidFill>
                <a:uFill>
                  <a:noFill/>
                </a:uFill>
                <a:hlinkClick r:id="rId7"/>
              </a:rPr>
              <a:t>https://pt.wikipedia.org/wiki/Bomba_eletromec%C3%A2nica</a:t>
            </a:r>
            <a:r>
              <a:rPr lang="en-US" sz="1600">
                <a:solidFill>
                  <a:schemeClr val="dk1"/>
                </a:solidFill>
              </a:rPr>
              <a:t>&gt; Acesso em 09/08/2019.</a:t>
            </a:r>
            <a:endParaRPr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/>
          <p:nvPr/>
        </p:nvSpPr>
        <p:spPr>
          <a:xfrm>
            <a:off x="2653800" y="-65500"/>
            <a:ext cx="3836400" cy="124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Referências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31"/>
          <p:cNvSpPr txBox="1"/>
          <p:nvPr/>
        </p:nvSpPr>
        <p:spPr>
          <a:xfrm>
            <a:off x="0" y="1038550"/>
            <a:ext cx="9144000" cy="51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[6] FUNDAÇÃO UNIVERSIDADE FEDERAL DO ABC. </a:t>
            </a:r>
            <a:r>
              <a:rPr b="1" lang="en-US">
                <a:solidFill>
                  <a:schemeClr val="dk1"/>
                </a:solidFill>
              </a:rPr>
              <a:t>Projeto Pedagógico</a:t>
            </a:r>
            <a:r>
              <a:rPr lang="en-US">
                <a:solidFill>
                  <a:schemeClr val="dk1"/>
                </a:solidFill>
              </a:rPr>
              <a:t>. Santo André, 2018. Disponível em: &lt;</a:t>
            </a:r>
            <a:r>
              <a:rPr lang="en-US">
                <a:solidFill>
                  <a:schemeClr val="dk1"/>
                </a:solidFill>
                <a:uFill>
                  <a:noFill/>
                </a:uFill>
                <a:hlinkClick r:id="rId3"/>
              </a:rPr>
              <a:t>http://www.ufabc.edu.br/images/consepe/resolucoes/2017_-_10_-_projeto_pedagogico_engenharias_-_versao_2018.pdf</a:t>
            </a:r>
            <a:r>
              <a:rPr lang="en-US">
                <a:solidFill>
                  <a:schemeClr val="dk1"/>
                </a:solidFill>
              </a:rPr>
              <a:t>&gt; Acesso em 30/06/2019.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[7] </a:t>
            </a:r>
            <a:r>
              <a:rPr b="1" lang="en-US">
                <a:solidFill>
                  <a:schemeClr val="dk1"/>
                </a:solidFill>
              </a:rPr>
              <a:t>Engenharia da Informação</a:t>
            </a:r>
            <a:r>
              <a:rPr lang="en-US">
                <a:solidFill>
                  <a:schemeClr val="dk1"/>
                </a:solidFill>
              </a:rPr>
              <a:t>. Disponível em: &lt;</a:t>
            </a:r>
            <a:r>
              <a:rPr lang="en-US">
                <a:solidFill>
                  <a:schemeClr val="dk1"/>
                </a:solidFill>
                <a:uFill>
                  <a:noFill/>
                </a:uFill>
                <a:hlinkClick r:id="rId4"/>
              </a:rPr>
              <a:t>https://www.cursoseprofissoes.com/engenharia-da-informacao/</a:t>
            </a:r>
            <a:r>
              <a:rPr lang="en-US">
                <a:solidFill>
                  <a:schemeClr val="dk1"/>
                </a:solidFill>
              </a:rPr>
              <a:t>&gt; Acesso em 09/08/2019.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[8] Spadini, Tito. </a:t>
            </a:r>
            <a:r>
              <a:rPr b="1" lang="en-US">
                <a:solidFill>
                  <a:schemeClr val="dk1"/>
                </a:solidFill>
              </a:rPr>
              <a:t>O que é Engenharia de Informação</a:t>
            </a:r>
            <a:r>
              <a:rPr lang="en-US">
                <a:solidFill>
                  <a:schemeClr val="dk1"/>
                </a:solidFill>
              </a:rPr>
              <a:t>. Disponível em: &lt;</a:t>
            </a:r>
            <a:r>
              <a:rPr lang="en-US">
                <a:solidFill>
                  <a:schemeClr val="dk1"/>
                </a:solidFill>
                <a:uFill>
                  <a:noFill/>
                </a:uFill>
                <a:hlinkClick r:id="rId5"/>
              </a:rPr>
              <a:t>https://medium.com/@titospadini/o-que-%C3%A9-engenharia-de-informa%C3%A7%C3%A3o-8130d6512fd4</a:t>
            </a:r>
            <a:r>
              <a:rPr lang="en-US">
                <a:solidFill>
                  <a:schemeClr val="dk1"/>
                </a:solidFill>
              </a:rPr>
              <a:t>&gt; Acesso em 09/08/2019.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[9] </a:t>
            </a:r>
            <a:r>
              <a:rPr b="1" lang="en-US">
                <a:solidFill>
                  <a:schemeClr val="dk1"/>
                </a:solidFill>
              </a:rPr>
              <a:t>Catálogo de Disciplinas.</a:t>
            </a:r>
            <a:r>
              <a:rPr lang="en-US">
                <a:solidFill>
                  <a:schemeClr val="dk1"/>
                </a:solidFill>
              </a:rPr>
              <a:t> Disponível em: &lt;</a:t>
            </a:r>
            <a:r>
              <a:rPr lang="en-US">
                <a:solidFill>
                  <a:schemeClr val="dk1"/>
                </a:solidFill>
                <a:uFill>
                  <a:noFill/>
                </a:uFill>
                <a:hlinkClick r:id="rId6"/>
              </a:rPr>
              <a:t>http://prograd.ufabc.edu.br/pdf/catalogo_disciplinas_graduacao_2018_2019.pdf</a:t>
            </a:r>
            <a:r>
              <a:rPr lang="en-US">
                <a:solidFill>
                  <a:schemeClr val="dk1"/>
                </a:solidFill>
              </a:rPr>
              <a:t>&gt; Acesso em 09/08/2019.</a:t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[10] </a:t>
            </a:r>
            <a:r>
              <a:rPr b="1" lang="en-US">
                <a:solidFill>
                  <a:schemeClr val="dk1"/>
                </a:solidFill>
              </a:rPr>
              <a:t>Convergência entre telecomunicações, redes e processamento multimídia. </a:t>
            </a:r>
            <a:r>
              <a:rPr lang="en-US">
                <a:solidFill>
                  <a:schemeClr val="dk1"/>
                </a:solidFill>
              </a:rPr>
              <a:t>Disponível em: &lt;</a:t>
            </a:r>
            <a:r>
              <a:rPr lang="en-US">
                <a:solidFill>
                  <a:schemeClr val="dk1"/>
                </a:solidFill>
                <a:uFill>
                  <a:noFill/>
                </a:uFill>
                <a:hlinkClick r:id="rId7"/>
              </a:rPr>
              <a:t>http://graduacao.ufabc.edu.br/informacao/index.php</a:t>
            </a:r>
            <a:r>
              <a:rPr lang="en-US">
                <a:solidFill>
                  <a:schemeClr val="dk1"/>
                </a:solidFill>
              </a:rPr>
              <a:t>&gt; Acesso em 09/08/2019.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/>
          <p:nvPr/>
        </p:nvSpPr>
        <p:spPr>
          <a:xfrm>
            <a:off x="2764500" y="175625"/>
            <a:ext cx="36150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Introdução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14"/>
          <p:cNvSpPr txBox="1"/>
          <p:nvPr/>
        </p:nvSpPr>
        <p:spPr>
          <a:xfrm>
            <a:off x="527600" y="1338675"/>
            <a:ext cx="7963200" cy="434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Os grandes avanços tecnológicos observados ao longo das últimas décadas no campo das telecomunicações e computação têm contribuído para mudanças significativas no cotidiano de cidadãos, governos e organizações. A disponibilidade atual de dispositivos portáteis com considerável poder computacional e conexão à Internet de alta velocidade, permite que os usuários tenham acesso a uma vasta quantidade de conteúdos (textos, imagens, vídeos etc.) e serviços, e vem mudando a forma de comunicação e interação à distância. Para acompanhar tais mudanças, é necessária uma evolução constante das tecnologias de informação e comunicação (TIC), a fim de atender à demanda cada vez maior por informação com mobilidade, bem como aos anseios por novos serviços e aplicações que beneficiem a população como um todo.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apa ppt_bc.jpg" id="215" name="Google Shape;215;p32"/>
          <p:cNvPicPr preferRelativeResize="0"/>
          <p:nvPr/>
        </p:nvPicPr>
        <p:blipFill rotWithShape="1">
          <a:blip r:embed="rId3">
            <a:alphaModFix/>
          </a:blip>
          <a:srcRect b="0" l="0" r="0" t="13606"/>
          <a:stretch/>
        </p:blipFill>
        <p:spPr>
          <a:xfrm>
            <a:off x="0" y="1432475"/>
            <a:ext cx="9143999" cy="5425525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2"/>
          <p:cNvSpPr txBox="1"/>
          <p:nvPr/>
        </p:nvSpPr>
        <p:spPr>
          <a:xfrm>
            <a:off x="1066800" y="5359400"/>
            <a:ext cx="6934200" cy="1141412"/>
          </a:xfrm>
          <a:prstGeom prst="rect">
            <a:avLst/>
          </a:prstGeom>
          <a:noFill/>
          <a:ln>
            <a:noFill/>
          </a:ln>
        </p:spPr>
        <p:txBody>
          <a:bodyPr anchorCtr="0" anchor="t" bIns="46800" lIns="90000" spcFirstLastPara="1" rIns="90000" wrap="square" tIns="46800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FFFF00"/>
                </a:solidFill>
              </a:rPr>
              <a:t>bruno.calcas</a:t>
            </a:r>
            <a:r>
              <a:rPr b="1" i="0" lang="en-US" sz="18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@aluno.ufabc.edu.br</a:t>
            </a:r>
            <a:endParaRPr/>
          </a:p>
          <a:p>
            <a:pPr indent="0" lvl="0" marL="0" marR="0" rtl="0" algn="ctr">
              <a:lnSpc>
                <a:spcPct val="80000"/>
              </a:lnSpc>
              <a:spcBef>
                <a:spcPts val="400"/>
              </a:spcBef>
              <a:spcAft>
                <a:spcPts val="0"/>
              </a:spcAft>
              <a:buClr>
                <a:srgbClr val="FFFF00"/>
              </a:buClr>
              <a:buSzPts val="1800"/>
              <a:buFont typeface="Arial"/>
              <a:buNone/>
            </a:pPr>
            <a:r>
              <a:rPr b="1" lang="en-US" sz="1800">
                <a:solidFill>
                  <a:srgbClr val="FFFF00"/>
                </a:solidFill>
              </a:rPr>
              <a:t>moura.almeida</a:t>
            </a:r>
            <a:r>
              <a:rPr b="1" i="0" lang="en-US" sz="1800" u="none">
                <a:solidFill>
                  <a:srgbClr val="FFFF00"/>
                </a:solidFill>
                <a:latin typeface="Arial"/>
                <a:ea typeface="Arial"/>
                <a:cs typeface="Arial"/>
                <a:sym typeface="Arial"/>
              </a:rPr>
              <a:t>@aluno.ufabc.edu.br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800" u="none">
              <a:solidFill>
                <a:srgbClr val="FFFF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32"/>
          <p:cNvSpPr txBox="1"/>
          <p:nvPr/>
        </p:nvSpPr>
        <p:spPr>
          <a:xfrm>
            <a:off x="897750" y="281525"/>
            <a:ext cx="7348500" cy="77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Obrigado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/>
          <p:nvPr/>
        </p:nvSpPr>
        <p:spPr>
          <a:xfrm>
            <a:off x="2826400" y="125350"/>
            <a:ext cx="3615000" cy="9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Introdução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5"/>
          <p:cNvSpPr txBox="1"/>
          <p:nvPr/>
        </p:nvSpPr>
        <p:spPr>
          <a:xfrm>
            <a:off x="363575" y="1278825"/>
            <a:ext cx="8425200" cy="47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A Engenharia da Informação é fundamentada em disciplinas, atividades e projetos relacionados às áreas:</a:t>
            </a:r>
            <a:endParaRPr sz="1800">
              <a:solidFill>
                <a:schemeClr val="dk1"/>
              </a:solidFill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/>
              <a:t>Do desenvolvimento de novas tecnologias que contribuirão ou </a:t>
            </a:r>
            <a:r>
              <a:rPr lang="en-US" sz="1800"/>
              <a:t>substituirão</a:t>
            </a:r>
            <a:r>
              <a:rPr lang="en-US" sz="1800"/>
              <a:t> os sistemas atuais de comunicação.</a:t>
            </a:r>
            <a:endParaRPr sz="1800"/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-US" sz="1800"/>
              <a:t>De</a:t>
            </a:r>
            <a:r>
              <a:rPr lang="en-US" sz="1800">
                <a:solidFill>
                  <a:schemeClr val="dk1"/>
                </a:solidFill>
              </a:rPr>
              <a:t> infraestrutura e de sistemas de telecomunicações.</a:t>
            </a:r>
            <a:endParaRPr sz="1800"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 Das aplicações tecnológicas da eletrônica e da fotônica</a:t>
            </a:r>
            <a:endParaRPr sz="1800"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Das arquiteturas e da operação das redes de computadores</a:t>
            </a:r>
            <a:endParaRPr sz="1800">
              <a:solidFill>
                <a:schemeClr val="dk1"/>
              </a:solidFill>
            </a:endParaRPr>
          </a:p>
          <a:p>
            <a:pPr indent="0" lvl="0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Dos dispositivos móveis e embarcados</a:t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6"/>
          <p:cNvSpPr txBox="1"/>
          <p:nvPr/>
        </p:nvSpPr>
        <p:spPr>
          <a:xfrm>
            <a:off x="2576050" y="95000"/>
            <a:ext cx="3234600" cy="91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Problema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16"/>
          <p:cNvSpPr txBox="1"/>
          <p:nvPr/>
        </p:nvSpPr>
        <p:spPr>
          <a:xfrm>
            <a:off x="519100" y="1510275"/>
            <a:ext cx="3386100" cy="66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4" name="Google Shape;104;p16"/>
          <p:cNvSpPr txBox="1"/>
          <p:nvPr/>
        </p:nvSpPr>
        <p:spPr>
          <a:xfrm>
            <a:off x="376825" y="1352100"/>
            <a:ext cx="8433000" cy="45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</a:rPr>
              <a:t>A Segunda Guerra Mundial desenrolou-se no período de 1939 a 1945, organizadas em duas alianças militares opostas: os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3"/>
              </a:rPr>
              <a:t> Aliados</a:t>
            </a:r>
            <a:r>
              <a:rPr lang="en-US" sz="1800">
                <a:solidFill>
                  <a:schemeClr val="dk1"/>
                </a:solidFill>
              </a:rPr>
              <a:t> e o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4"/>
              </a:rPr>
              <a:t> Eixo</a:t>
            </a:r>
            <a:r>
              <a:rPr lang="en-US" sz="1800"/>
              <a:t>.</a:t>
            </a:r>
            <a:endParaRPr sz="1800"/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Neste contexto temos a Máquina Enigma, </a:t>
            </a:r>
            <a:r>
              <a:rPr lang="en-US" sz="1800">
                <a:solidFill>
                  <a:schemeClr val="dk1"/>
                </a:solidFill>
              </a:rPr>
              <a:t>uma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5"/>
              </a:rPr>
              <a:t> máquina</a:t>
            </a:r>
            <a:r>
              <a:rPr lang="en-US" sz="1800">
                <a:solidFill>
                  <a:schemeClr val="dk1"/>
                </a:solidFill>
              </a:rPr>
              <a:t> eletromecânica de criptografia com rotores, utilizada tanto para criptografar como para descriptografar códigos de guerra, usada em várias formas na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6"/>
              </a:rPr>
              <a:t> Europa</a:t>
            </a:r>
            <a:r>
              <a:rPr lang="en-US" sz="1800">
                <a:solidFill>
                  <a:schemeClr val="dk1"/>
                </a:solidFill>
              </a:rPr>
              <a:t> a partir dos anos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7"/>
              </a:rPr>
              <a:t> 1920</a:t>
            </a:r>
            <a:r>
              <a:rPr lang="en-US" sz="1800">
                <a:solidFill>
                  <a:schemeClr val="dk1"/>
                </a:solidFill>
              </a:rPr>
              <a:t>. A sua fama vem de ter sido adaptada pela maior parte das forças militares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8"/>
              </a:rPr>
              <a:t> alemãs</a:t>
            </a:r>
            <a:r>
              <a:rPr lang="en-US" sz="1800">
                <a:solidFill>
                  <a:schemeClr val="dk1"/>
                </a:solidFill>
              </a:rPr>
              <a:t> a partir de cerca de</a:t>
            </a:r>
            <a:r>
              <a:rPr lang="en-US" sz="1800">
                <a:solidFill>
                  <a:schemeClr val="dk1"/>
                </a:solidFill>
                <a:uFill>
                  <a:noFill/>
                </a:uFill>
                <a:hlinkClick r:id="rId9"/>
              </a:rPr>
              <a:t> 1930</a:t>
            </a:r>
            <a:r>
              <a:rPr lang="en-US" sz="1800">
                <a:solidFill>
                  <a:schemeClr val="dk1"/>
                </a:solidFill>
              </a:rPr>
              <a:t>. A facilidade de uso e a suposta indecifrabilidade do código foram as principais razões para a sua popularidade. </a:t>
            </a:r>
            <a:endParaRPr sz="1800"/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Por fim nosso problema está basicamente definido como sendo a dificuldade na decodificação das mensagens e informações nazistas na segunda guerra mundial.</a:t>
            </a:r>
            <a:endParaRPr sz="1800"/>
          </a:p>
        </p:txBody>
      </p:sp>
      <p:sp>
        <p:nvSpPr>
          <p:cNvPr id="105" name="Google Shape;105;p16"/>
          <p:cNvSpPr txBox="1"/>
          <p:nvPr/>
        </p:nvSpPr>
        <p:spPr>
          <a:xfrm>
            <a:off x="787325" y="5692375"/>
            <a:ext cx="7870800" cy="57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u="sng">
                <a:solidFill>
                  <a:srgbClr val="1155CC"/>
                </a:solidFill>
                <a:hlinkClick r:id="rId10"/>
              </a:rPr>
              <a:t>https://www.youtube.com/watch?v=VMJeDLv2suw#action=share</a:t>
            </a:r>
            <a:r>
              <a:rPr lang="en-US" sz="2000">
                <a:solidFill>
                  <a:schemeClr val="dk1"/>
                </a:solidFill>
              </a:rPr>
              <a:t> 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9700" y="335375"/>
            <a:ext cx="3753050" cy="2788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5848" y="335375"/>
            <a:ext cx="2344152" cy="326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9700" y="3429000"/>
            <a:ext cx="3753050" cy="2558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33600" y="3749025"/>
            <a:ext cx="2599200" cy="248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2038" y="2770250"/>
            <a:ext cx="2360325" cy="352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0327" y="961700"/>
            <a:ext cx="3221650" cy="4301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58338" y="151476"/>
            <a:ext cx="3767710" cy="250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323850" y="3152775"/>
            <a:ext cx="8524800" cy="35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3429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3298600" y="258000"/>
            <a:ext cx="2670600" cy="12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Solução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167100" y="1530525"/>
            <a:ext cx="8809800" cy="44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/>
              <a:t>A partir do desenvolvimento da Máquina de Turing, um dispositivo teórico conhecido como máquina universal, que foi concebido pelo matemático britânico</a:t>
            </a:r>
            <a:r>
              <a:rPr lang="en-US" sz="1800">
                <a:uFill>
                  <a:noFill/>
                </a:uFill>
                <a:hlinkClick r:id="rId3"/>
              </a:rPr>
              <a:t> Alan Turing</a:t>
            </a:r>
            <a:r>
              <a:rPr lang="en-US" sz="1800"/>
              <a:t> (</a:t>
            </a:r>
            <a:r>
              <a:rPr lang="en-US" sz="1800">
                <a:uFill>
                  <a:noFill/>
                </a:uFill>
                <a:hlinkClick r:id="rId4"/>
              </a:rPr>
              <a:t>1912</a:t>
            </a:r>
            <a:r>
              <a:rPr lang="en-US" sz="1800"/>
              <a:t>-</a:t>
            </a:r>
            <a:r>
              <a:rPr lang="en-US" sz="1800">
                <a:uFill>
                  <a:noFill/>
                </a:uFill>
                <a:hlinkClick r:id="rId5"/>
              </a:rPr>
              <a:t>1954</a:t>
            </a:r>
            <a:r>
              <a:rPr lang="en-US" sz="1800"/>
              <a:t>), muitos anos antes de existirem os modernos computadores digitais (o artigo de referência foi publicado em</a:t>
            </a:r>
            <a:r>
              <a:rPr lang="en-US" sz="1800">
                <a:uFill>
                  <a:noFill/>
                </a:uFill>
                <a:hlinkClick r:id="rId6"/>
              </a:rPr>
              <a:t> 1936</a:t>
            </a:r>
            <a:r>
              <a:rPr lang="en-US" sz="1800"/>
              <a:t>). Foi possível com essa base teórica construir a chamada bomba eletromecânica </a:t>
            </a:r>
            <a:r>
              <a:rPr lang="en-US" sz="1800">
                <a:highlight>
                  <a:srgbClr val="FFFFFF"/>
                </a:highlight>
              </a:rPr>
              <a:t>ou em inglês simplesmente "Bombe" foi a designação de um equipamento </a:t>
            </a:r>
            <a:r>
              <a:rPr lang="en-US" sz="1800">
                <a:highlight>
                  <a:srgbClr val="FFFFFF"/>
                </a:highlight>
                <a:uFill>
                  <a:noFill/>
                </a:uFill>
                <a:hlinkClick r:id="rId7"/>
              </a:rPr>
              <a:t>eletromecânico</a:t>
            </a:r>
            <a:r>
              <a:rPr lang="en-US" sz="1800">
                <a:highlight>
                  <a:srgbClr val="FFFFFF"/>
                </a:highlight>
              </a:rPr>
              <a:t> utilizado pelos </a:t>
            </a:r>
            <a:r>
              <a:rPr lang="en-US" sz="1800">
                <a:highlight>
                  <a:srgbClr val="FFFFFF"/>
                </a:highlight>
                <a:uFill>
                  <a:noFill/>
                </a:uFill>
                <a:hlinkClick r:id="rId8"/>
              </a:rPr>
              <a:t>criptologistas</a:t>
            </a:r>
            <a:r>
              <a:rPr lang="en-US" sz="1800">
                <a:highlight>
                  <a:srgbClr val="FFFFFF"/>
                </a:highlight>
              </a:rPr>
              <a:t> </a:t>
            </a:r>
            <a:r>
              <a:rPr lang="en-US" sz="1800">
                <a:highlight>
                  <a:srgbClr val="FFFFFF"/>
                </a:highlight>
                <a:uFill>
                  <a:noFill/>
                </a:uFill>
                <a:hlinkClick r:id="rId9"/>
              </a:rPr>
              <a:t>britânicos</a:t>
            </a:r>
            <a:r>
              <a:rPr lang="en-US" sz="1800">
                <a:highlight>
                  <a:srgbClr val="FFFFFF"/>
                </a:highlight>
              </a:rPr>
              <a:t> para auxiliar na decodificação das mensagens secretas </a:t>
            </a:r>
            <a:r>
              <a:rPr lang="en-US" sz="1800">
                <a:highlight>
                  <a:srgbClr val="FFFFFF"/>
                </a:highlight>
                <a:uFill>
                  <a:noFill/>
                </a:uFill>
                <a:hlinkClick r:id="rId10"/>
              </a:rPr>
              <a:t>alemãs</a:t>
            </a:r>
            <a:r>
              <a:rPr lang="en-US" sz="1800">
                <a:highlight>
                  <a:srgbClr val="FFFFFF"/>
                </a:highlight>
              </a:rPr>
              <a:t> </a:t>
            </a:r>
            <a:r>
              <a:rPr lang="en-US" sz="1800">
                <a:highlight>
                  <a:srgbClr val="FFFFFF"/>
                </a:highlight>
                <a:uFill>
                  <a:noFill/>
                </a:uFill>
                <a:hlinkClick r:id="rId11"/>
              </a:rPr>
              <a:t>criptografadas</a:t>
            </a:r>
            <a:r>
              <a:rPr lang="en-US" sz="1800">
                <a:highlight>
                  <a:srgbClr val="FFFFFF"/>
                </a:highlight>
              </a:rPr>
              <a:t> pela </a:t>
            </a:r>
            <a:r>
              <a:rPr lang="en-US" sz="1800">
                <a:highlight>
                  <a:srgbClr val="FFFFFF"/>
                </a:highlight>
                <a:uFill>
                  <a:noFill/>
                </a:uFill>
                <a:hlinkClick r:id="rId12"/>
              </a:rPr>
              <a:t>máquina "Enigma"</a:t>
            </a:r>
            <a:r>
              <a:rPr lang="en-US" sz="1800">
                <a:highlight>
                  <a:srgbClr val="FFFFFF"/>
                </a:highlight>
              </a:rPr>
              <a:t>, durante a </a:t>
            </a:r>
            <a:r>
              <a:rPr lang="en-US" sz="1800">
                <a:highlight>
                  <a:srgbClr val="FFFFFF"/>
                </a:highlight>
                <a:uFill>
                  <a:noFill/>
                </a:uFill>
                <a:hlinkClick r:id="rId13"/>
              </a:rPr>
              <a:t>Segunda Guerra Mundial</a:t>
            </a:r>
            <a:r>
              <a:rPr lang="en-US" sz="1800">
                <a:highlight>
                  <a:srgbClr val="FFFFFF"/>
                </a:highlight>
              </a:rPr>
              <a:t>.</a:t>
            </a:r>
            <a:endParaRPr sz="1800">
              <a:highlight>
                <a:srgbClr val="FFFFFF"/>
              </a:highlight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highlight>
                <a:srgbClr val="FFFFFF"/>
              </a:highlight>
            </a:endParaRPr>
          </a:p>
          <a:p>
            <a:pPr indent="457200" lvl="0" marL="0" rtl="0" algn="just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highlight>
                  <a:srgbClr val="FFFFFF"/>
                </a:highlight>
              </a:rPr>
              <a:t>Por fim é possível mencionar que a utilização desses métodos possibilitou o adiantamento do fim da guerra em pelo menos 1 ano, poupando diversos recursos físicos e humanos.</a:t>
            </a:r>
            <a:endParaRPr sz="1800"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325" y="429550"/>
            <a:ext cx="3924524" cy="293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0361" y="429550"/>
            <a:ext cx="4294540" cy="2937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63177" y="3820075"/>
            <a:ext cx="4570550" cy="221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6188" y="3769025"/>
            <a:ext cx="4227650" cy="23745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519100" y="3899150"/>
            <a:ext cx="8229600" cy="23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540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54000" lvl="0" marL="342900" marR="0" rtl="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0" i="0" sz="1400" u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1174350" y="50150"/>
            <a:ext cx="6795300" cy="12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rgbClr val="076C47"/>
                </a:solidFill>
                <a:latin typeface="Calibri"/>
                <a:ea typeface="Calibri"/>
                <a:cs typeface="Calibri"/>
                <a:sym typeface="Calibri"/>
              </a:rPr>
              <a:t>Disciplinas Utilizadas</a:t>
            </a:r>
            <a:endParaRPr sz="6000">
              <a:solidFill>
                <a:srgbClr val="076C47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21"/>
          <p:cNvSpPr txBox="1"/>
          <p:nvPr/>
        </p:nvSpPr>
        <p:spPr>
          <a:xfrm>
            <a:off x="177475" y="1316450"/>
            <a:ext cx="3548100" cy="45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Bases Computacionais da Ciência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Natureza da Informação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Processamento da Informação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Comunicação e Redes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 Circuitos Elétricos I 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</p:txBody>
      </p:sp>
      <p:sp>
        <p:nvSpPr>
          <p:cNvPr id="143" name="Google Shape;143;p21"/>
          <p:cNvSpPr txBox="1"/>
          <p:nvPr/>
        </p:nvSpPr>
        <p:spPr>
          <a:xfrm>
            <a:off x="4332825" y="1316450"/>
            <a:ext cx="4498500" cy="50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Circuitos Elétricos II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Processamento de informação em línguas naturais (Opção Limitada)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Introdução à linguística computacional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Arquitetura de computadores</a:t>
            </a:r>
            <a:endParaRPr sz="1800">
              <a:solidFill>
                <a:schemeClr val="dk1"/>
              </a:solidFill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</a:endParaRPr>
          </a:p>
          <a:p>
            <a:pPr indent="-3429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sz="1800">
                <a:solidFill>
                  <a:schemeClr val="dk1"/>
                </a:solidFill>
              </a:rPr>
              <a:t>Circuitos elétricos e fotônica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Escritório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